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80084-3D36-4D37-B166-E6140C808B0C}" v="2033" dt="2021-03-17T17:24:22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pl-PL" sz="7200">
                <a:solidFill>
                  <a:schemeClr val="bg1"/>
                </a:solidFill>
                <a:cs typeface="Calibri Light"/>
              </a:rPr>
              <a:t>Tadeusz Kościuszko</a:t>
            </a:r>
            <a:endParaRPr lang="pl-PL" sz="720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089" y="5551200"/>
            <a:ext cx="6583362" cy="1075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>
                <a:solidFill>
                  <a:schemeClr val="bg1"/>
                </a:solidFill>
                <a:cs typeface="Calibri"/>
              </a:rPr>
              <a:t>Norbert Figa Klasa VI C</a:t>
            </a:r>
            <a:endParaRPr lang="pl-PL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osoba, mężczyzna, wewnątrz, noszenie&#10;&#10;Opis wygenerowany automatycznie">
            <a:extLst>
              <a:ext uri="{FF2B5EF4-FFF2-40B4-BE49-F238E27FC236}">
                <a16:creationId xmlns:a16="http://schemas.microsoft.com/office/drawing/2014/main" id="{4A104966-E014-4B9D-8057-7B7376277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56" b="31111"/>
          <a:stretch/>
        </p:blipFill>
        <p:spPr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grpSp>
        <p:nvGrpSpPr>
          <p:cNvPr id="24" name="Group 1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1E0DA3B-11D0-4568-8A8B-454FD65E0DAF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/>
              <a:t>Tadeusz Kościuszki - bohater dwóch narodów i jedna z najsłynniejszych postaci polskiej historii. Bohater wojny o niepodległość Stanów Zjednoczonych oraz przywódca insurekcji kościuszkowskiej w 1794 roku. Upamiętniany równie mocno w Polsce, jak i w USA. Kim był Tadeusz Kościuszko?</a:t>
            </a:r>
            <a:endParaRPr lang="en-US" sz="2000">
              <a:cs typeface="Calibri" panose="020F0502020204030204"/>
            </a:endParaRPr>
          </a:p>
        </p:txBody>
      </p:sp>
      <p:pic>
        <p:nvPicPr>
          <p:cNvPr id="3" name="Obraz 3" descr="Obraz zawierający tekst, odzież&#10;&#10;Opis wygenerowany automatycznie">
            <a:extLst>
              <a:ext uri="{FF2B5EF4-FFF2-40B4-BE49-F238E27FC236}">
                <a16:creationId xmlns:a16="http://schemas.microsoft.com/office/drawing/2014/main" id="{D63153AA-145F-46DB-A2C7-50D16B391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9" r="926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125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98C94856-200D-405A-AB35-F9553D46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E6A9F4B-4E73-44D5-8879-1D31B167A520}"/>
              </a:ext>
            </a:extLst>
          </p:cNvPr>
          <p:cNvSpPr txBox="1"/>
          <p:nvPr/>
        </p:nvSpPr>
        <p:spPr>
          <a:xfrm>
            <a:off x="89084" y="135193"/>
            <a:ext cx="6015897" cy="8459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>
                <a:solidFill>
                  <a:schemeClr val="tx1">
                    <a:alpha val="60000"/>
                  </a:schemeClr>
                </a:solidFill>
              </a:rPr>
              <a:t>Andrzej Tadeusz Bonawentura Kościuszko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 herbu Roch III ur.04.02.1746r. w Mereczowszczyźnie.</a:t>
            </a:r>
            <a:endParaRPr lang="pl-PL"/>
          </a:p>
        </p:txBody>
      </p:sp>
      <p:pic>
        <p:nvPicPr>
          <p:cNvPr id="7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1E91B26E-28BC-4774-A5FE-11F992F96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1" r="2" b="2"/>
          <a:stretch/>
        </p:blipFill>
        <p:spPr>
          <a:xfrm>
            <a:off x="7365232" y="10"/>
            <a:ext cx="4826768" cy="6587603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35E4498-45CD-4666-8F8E-DD451E10AED4}"/>
              </a:ext>
            </a:extLst>
          </p:cNvPr>
          <p:cNvSpPr txBox="1"/>
          <p:nvPr/>
        </p:nvSpPr>
        <p:spPr>
          <a:xfrm>
            <a:off x="86717" y="700024"/>
            <a:ext cx="74655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Fira Sans"/>
              </a:rPr>
              <a:t>Pochodził ze średniej Szlachty. Był czwartym dzieckiem miecznika brzeskiego Ludwika i Tekli Kościuszko. </a:t>
            </a:r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D6ACEFE-C4D5-44F3-B721-F653AA24ECC6}"/>
              </a:ext>
            </a:extLst>
          </p:cNvPr>
          <p:cNvSpPr txBox="1"/>
          <p:nvPr/>
        </p:nvSpPr>
        <p:spPr>
          <a:xfrm>
            <a:off x="87524" y="1419713"/>
            <a:ext cx="68477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424746"/>
                </a:solidFill>
                <a:latin typeface="Poppins"/>
              </a:rPr>
              <a:t>Uczył się w kolegium pijarów w Lubieszowie. Majątek miał w całości odziedziczyć jego brat, dlatego Tadeusz wybrał </a:t>
            </a:r>
            <a:r>
              <a:rPr lang="en-US">
                <a:solidFill>
                  <a:srgbClr val="424746"/>
                </a:solidFill>
                <a:latin typeface="Poppins"/>
              </a:rPr>
              <a:t>karierę wojskową. Gdy król Stanisław August Poniatowski stworzył w Warszawie Szkołę Rycerską, Kościuszko wstąpił </a:t>
            </a:r>
            <a:r>
              <a:rPr lang="en-US" dirty="0">
                <a:solidFill>
                  <a:srgbClr val="424746"/>
                </a:solidFill>
                <a:latin typeface="Poppins"/>
              </a:rPr>
              <a:t>do niej dzięki wsparciu Czartoryskich.</a:t>
            </a:r>
            <a:endParaRPr lang="en-US">
              <a:cs typeface="Calibri" panose="020F0502020204030204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EB1E0B3-D32D-4965-981B-D954E83F8163}"/>
              </a:ext>
            </a:extLst>
          </p:cNvPr>
          <p:cNvSpPr txBox="1"/>
          <p:nvPr/>
        </p:nvSpPr>
        <p:spPr>
          <a:xfrm>
            <a:off x="88530" y="2948348"/>
            <a:ext cx="684232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Fira Sans"/>
              </a:rPr>
              <a:t>Studiował historię Polski, historię powszechną, filozofię, łacinę, język polski, francuski, niemiecki, a także prawo, ekonomię arytmetykę i miernictwo. W 1769 roku wyjechał na stypendium w Paryżu, gdzie rozwijał się m.in. w zakresie inżynierii wojskowej. Do Polski wrócił w </a:t>
            </a:r>
            <a:r>
              <a:rPr lang="en-US">
                <a:latin typeface="Fira Sans"/>
              </a:rPr>
              <a:t>1774 roku. </a:t>
            </a:r>
            <a:endParaRPr lang="en-US"/>
          </a:p>
        </p:txBody>
      </p:sp>
      <p:pic>
        <p:nvPicPr>
          <p:cNvPr id="8" name="Obraz 9">
            <a:extLst>
              <a:ext uri="{FF2B5EF4-FFF2-40B4-BE49-F238E27FC236}">
                <a16:creationId xmlns:a16="http://schemas.microsoft.com/office/drawing/2014/main" id="{3A58F137-F663-4EBA-A8D3-11AD2997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16" y="4938121"/>
            <a:ext cx="1256677" cy="164119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7FF9409-2E3D-488B-95FA-355A9A8509B8}"/>
              </a:ext>
            </a:extLst>
          </p:cNvPr>
          <p:cNvSpPr txBox="1"/>
          <p:nvPr/>
        </p:nvSpPr>
        <p:spPr>
          <a:xfrm>
            <a:off x="2500" y="4387121"/>
            <a:ext cx="676555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 Pięcioletni pobyt Kościuszki we Francji, która była w </a:t>
            </a:r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przededniu rewolucji </a:t>
            </a:r>
            <a:r>
              <a:rPr lang="en-US" dirty="0">
                <a:solidFill>
                  <a:srgbClr val="202122"/>
                </a:solidFill>
                <a:latin typeface="Arial"/>
                <a:cs typeface="Arial"/>
              </a:rPr>
              <a:t> wywarł poważny wpływ na jego przekonania polityczne i społeczne.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318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42C4F4A-1E71-49D5-821D-F14E6691F87D}"/>
              </a:ext>
            </a:extLst>
          </p:cNvPr>
          <p:cNvSpPr txBox="1"/>
          <p:nvPr/>
        </p:nvSpPr>
        <p:spPr>
          <a:xfrm>
            <a:off x="313546" y="259048"/>
            <a:ext cx="4590587" cy="304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Dowiedziawszy się o wojnie o niepodległość Stanów Zjednoczonych, wyruszył za ocean. Na miejscu </a:t>
            </a:r>
            <a:r>
              <a:rPr lang="en-US" sz="2000"/>
              <a:t>zaangażowano go </a:t>
            </a:r>
            <a:r>
              <a:rPr lang="en-US" sz="2000" noProof="1"/>
              <a:t>do</a:t>
            </a:r>
            <a:r>
              <a:rPr lang="en-US" sz="2000"/>
              <a:t> fortyfikowania </a:t>
            </a:r>
            <a:r>
              <a:rPr lang="en-US" sz="2000" dirty="0"/>
              <a:t>obozów wojskowych, co przyniosło mu spory rozgłos (zbudował między innymi twierdzę West Point). Kongres uznał go za bohatera, awansował na generała oraz nagrodził go nadaniem gruntu a także pewną znaczną sumą pieniędzy.</a:t>
            </a:r>
            <a:endParaRPr lang="pl-PL" dirty="0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99692846-6F38-4F9F-A37D-C8ED6415F9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8" r="-1" b="18331"/>
          <a:stretch/>
        </p:blipFill>
        <p:spPr>
          <a:xfrm>
            <a:off x="4904316" y="-4"/>
            <a:ext cx="6788012" cy="315722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EBCEBCC7-9DEE-46C1-A887-0C142A351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77" b="10089"/>
          <a:stretch/>
        </p:blipFill>
        <p:spPr>
          <a:xfrm>
            <a:off x="5213908" y="3590600"/>
            <a:ext cx="6460545" cy="2667798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E113467-B118-453F-865E-EB702B58C99E}"/>
              </a:ext>
            </a:extLst>
          </p:cNvPr>
          <p:cNvSpPr txBox="1"/>
          <p:nvPr/>
        </p:nvSpPr>
        <p:spPr>
          <a:xfrm>
            <a:off x="314792" y="3550171"/>
            <a:ext cx="42297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Zdecydował się wtedy powrócić do </a:t>
            </a:r>
            <a:r>
              <a:rPr lang="en-US">
                <a:solidFill>
                  <a:srgbClr val="333333"/>
                </a:solidFill>
                <a:latin typeface="Open Sans"/>
              </a:rPr>
              <a:t>kraju – przesiąknięty ideałami wolności. </a:t>
            </a:r>
          </a:p>
        </p:txBody>
      </p:sp>
      <p:pic>
        <p:nvPicPr>
          <p:cNvPr id="7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08921326-32B1-42B0-91B5-9C270CAAA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11" y="4269932"/>
            <a:ext cx="1818807" cy="2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2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F93FA5-F26D-454C-B2E4-E33861609307}"/>
              </a:ext>
            </a:extLst>
          </p:cNvPr>
          <p:cNvSpPr txBox="1"/>
          <p:nvPr/>
        </p:nvSpPr>
        <p:spPr>
          <a:xfrm>
            <a:off x="646581" y="612772"/>
            <a:ext cx="4114801" cy="24787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W związku z rozbudową krajowych sił zbrojnych uzyskał patent generalski i pensję. Podczas wojny w Obronie Konstytucji 3 Maja objął dowództwo dywizji koronnej. Nie pogodził się z przegraną, podejmując decyzje o Insurekcji. 24 marca 1794 roku Kościuszko rozpoczął powstanie.</a:t>
            </a:r>
            <a:endParaRPr lang="pl-PL"/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03B02F0C-7ABE-4157-89BC-DEA7C302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" r="14899" b="4"/>
          <a:stretch/>
        </p:blipFill>
        <p:spPr>
          <a:xfrm>
            <a:off x="7903329" y="3619006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1659B04-8F02-4909-BBC7-ABE85336A1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9" r="28986" b="-3"/>
          <a:stretch/>
        </p:blipFill>
        <p:spPr>
          <a:xfrm>
            <a:off x="4348965" y="2383019"/>
            <a:ext cx="3920563" cy="3876002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4" name="Obraz 4" descr="Obraz zawierający osoba, zewnętrzne, grupa, sport&#10;&#10;Opis wygenerowany automatycznie">
            <a:extLst>
              <a:ext uri="{FF2B5EF4-FFF2-40B4-BE49-F238E27FC236}">
                <a16:creationId xmlns:a16="http://schemas.microsoft.com/office/drawing/2014/main" id="{1F092AB2-7A8E-4C53-A585-EC1D0FC3B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43" r="3" b="3"/>
          <a:stretch/>
        </p:blipFill>
        <p:spPr>
          <a:xfrm>
            <a:off x="6996434" y="149897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344C1F3-0C1B-40A1-BF5F-B4DA842953D1}"/>
              </a:ext>
            </a:extLst>
          </p:cNvPr>
          <p:cNvSpPr txBox="1"/>
          <p:nvPr/>
        </p:nvSpPr>
        <p:spPr>
          <a:xfrm>
            <a:off x="652073" y="3025515"/>
            <a:ext cx="389244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Niestety przegrana bitwa pod Szczekocinami przyćmiła nieco chwałę posunięć. Później sprawnie dowodził obroną Warszawy. Klęska pod Maciejowicami sprawiła jednak, że Kościuszko trafił do niewoli. </a:t>
            </a:r>
            <a:r>
              <a:rPr lang="en-US">
                <a:solidFill>
                  <a:srgbClr val="333333"/>
                </a:solidFill>
                <a:latin typeface="Open Sans"/>
              </a:rPr>
              <a:t>Był to koniec powstania.</a:t>
            </a:r>
            <a:br>
              <a:rPr lang="en-US" dirty="0"/>
            </a:br>
            <a:br>
              <a:rPr lang="en-US" dirty="0"/>
            </a:br>
            <a:endParaRPr lang="en-US">
              <a:solidFill>
                <a:srgbClr val="333333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588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616230-E5EF-46A1-AAC1-04989B72B396}"/>
              </a:ext>
            </a:extLst>
          </p:cNvPr>
          <p:cNvSpPr txBox="1"/>
          <p:nvPr/>
        </p:nvSpPr>
        <p:spPr>
          <a:xfrm>
            <a:off x="3262860" y="477188"/>
            <a:ext cx="853939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02122"/>
                </a:solidFill>
                <a:latin typeface="Arial"/>
                <a:cs typeface="Arial"/>
              </a:rPr>
              <a:t>Car Paweł I Romanow 26 listopada 1796 r. wypuścił Kościuszkę po złożeniu przysięgi wiernopoddańczej, co było ceną za uwolnienie z rosyjskich więzień i łagrów 20 000 Polaków. Kościuszko musiał także przyrzec, że nie wróci do Polski. W drogę przez Finlandię i Sztokholm Kościuszko udał się ze swymi przyjaciółmi, w tym największym z nich Julianem Ursynem Niemcewiczem. Do Stanów Zjednoczonych Ameryki.</a:t>
            </a:r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14B7F5B-D733-4641-B615-DD92B46D1484}"/>
              </a:ext>
            </a:extLst>
          </p:cNvPr>
          <p:cNvSpPr txBox="1"/>
          <p:nvPr/>
        </p:nvSpPr>
        <p:spPr>
          <a:xfrm>
            <a:off x="3262859" y="2201056"/>
            <a:ext cx="858936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Open Sans"/>
              </a:rPr>
              <a:t>Odzyskawszy dobra materialne za Oceanem, wrócił do Europy I osiadł we Francji. Odbył 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dwa zasadnicze spotkania, mianowicie z Napoleonem i carem Aleksandrem. Widząc jednak instrumentalne podejście obu do sprawy polskiej, wyjechał do </a:t>
            </a:r>
            <a:r>
              <a:rPr lang="en-US">
                <a:solidFill>
                  <a:srgbClr val="333333"/>
                </a:solidFill>
                <a:latin typeface="Open Sans"/>
              </a:rPr>
              <a:t>Szwajcarii.</a:t>
            </a:r>
            <a:br>
              <a:rPr lang="en-US" dirty="0"/>
            </a:br>
            <a:br>
              <a:rPr lang="en-US" dirty="0"/>
            </a:br>
            <a:endParaRPr lang="en-US">
              <a:solidFill>
                <a:srgbClr val="337AB7"/>
              </a:solidFill>
              <a:latin typeface="Open Sans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08B15EA-4D81-43E2-BEDA-1D28163D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06" y="3407217"/>
            <a:ext cx="2806753" cy="3104057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BF27101E-A1F9-4EEB-8060-922FA530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83" y="3431966"/>
            <a:ext cx="5029198" cy="3079542"/>
          </a:xfrm>
          <a:prstGeom prst="rect">
            <a:avLst/>
          </a:prstGeom>
        </p:spPr>
      </p:pic>
      <p:pic>
        <p:nvPicPr>
          <p:cNvPr id="6" name="Obraz 6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58891DB6-C4C7-4F38-B544-72CF6FE88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76975"/>
            <a:ext cx="3105462" cy="474231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0E41FDD-2306-4ECB-8AC9-B17A13EA00E4}"/>
              </a:ext>
            </a:extLst>
          </p:cNvPr>
          <p:cNvSpPr txBox="1"/>
          <p:nvPr/>
        </p:nvSpPr>
        <p:spPr>
          <a:xfrm>
            <a:off x="214859" y="5723744"/>
            <a:ext cx="310546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5F6368"/>
                </a:solidFill>
                <a:latin typeface="arial"/>
                <a:cs typeface="arial"/>
              </a:rPr>
              <a:t>Tadeusz Kościuszko zmarł</a:t>
            </a:r>
            <a:r>
              <a:rPr lang="en-US">
                <a:solidFill>
                  <a:srgbClr val="4D5156"/>
                </a:solidFill>
                <a:latin typeface="arial"/>
                <a:cs typeface="arial"/>
              </a:rPr>
              <a:t> 15 października 1817 r. w Solurze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3B923DD-297E-4071-B1E9-20FAC4041D9C}"/>
              </a:ext>
            </a:extLst>
          </p:cNvPr>
          <p:cNvSpPr txBox="1"/>
          <p:nvPr/>
        </p:nvSpPr>
        <p:spPr>
          <a:xfrm>
            <a:off x="202368" y="639580"/>
            <a:ext cx="11512445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pl-PL" sz="160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“</a:t>
            </a:r>
            <a:r>
              <a:rPr lang="pl-PL" sz="1600" b="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Szwed”</a:t>
            </a:r>
          </a:p>
          <a:p>
            <a:r>
              <a:rPr lang="pl-PL" sz="1600">
                <a:solidFill>
                  <a:srgbClr val="6E6B66"/>
                </a:solidFill>
                <a:latin typeface="Trirong"/>
                <a:ea typeface="Trirong"/>
                <a:cs typeface="Trirong"/>
              </a:rPr>
              <a:t>Takie przezwisko nadali mu koledzy z ławy szkolnej. Kiedy uczył się wSzkole Rycerskiej wyróżniał się pilnością, postępami w nauce, a także sprawnością i siłą fizyczną. Ponadto fascynował się postacią króla Szwecji Karola XII, co przełożyło się na jego przydomek Szwed</a:t>
            </a:r>
          </a:p>
          <a:p>
            <a:r>
              <a:rPr lang="pl-PL" sz="240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pl-PL" sz="1600" b="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Wieczny kawaler</a:t>
            </a:r>
            <a:endParaRPr lang="pl-PL" sz="1600" b="0" dirty="0">
              <a:solidFill>
                <a:srgbClr val="6E6B66"/>
              </a:solidFill>
              <a:latin typeface="Trirong"/>
              <a:ea typeface="Montserrat"/>
              <a:cs typeface="Montserrat"/>
            </a:endParaRPr>
          </a:p>
          <a:p>
            <a:r>
              <a:rPr lang="pl-PL" sz="1600">
                <a:solidFill>
                  <a:srgbClr val="6E6B66"/>
                </a:solidFill>
                <a:latin typeface="Trirong"/>
                <a:ea typeface="Trirong"/>
                <a:cs typeface="Trirong"/>
              </a:rPr>
              <a:t>Tadeusz Kościuszko mimo wielkiej sławy, a także powodzeniem u płci pięknej nigdy się nie ożenił. Jego największą miłością była Ludwika Sosnowska. Niestety ojciec dziewczyny odrzucił Kościuszkę jako kandydata do ręki córki.</a:t>
            </a:r>
          </a:p>
          <a:p>
            <a:r>
              <a:rPr lang="pl-PL" sz="240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pl-PL" sz="1600" b="0">
                <a:solidFill>
                  <a:srgbClr val="2F2911"/>
                </a:solidFill>
                <a:latin typeface="Montserrat"/>
                <a:ea typeface="Montserrat"/>
                <a:cs typeface="Montserrat"/>
              </a:rPr>
              <a:t>Był wrogiem kościoła</a:t>
            </a:r>
            <a:endParaRPr lang="pl-PL" sz="1600" b="0" dirty="0">
              <a:solidFill>
                <a:srgbClr val="6E6B66"/>
              </a:solidFill>
              <a:latin typeface="Trirong"/>
              <a:ea typeface="Montserrat"/>
              <a:cs typeface="Montserrat"/>
            </a:endParaRPr>
          </a:p>
          <a:p>
            <a:r>
              <a:rPr lang="pl-PL" sz="1600">
                <a:solidFill>
                  <a:srgbClr val="6E6B66"/>
                </a:solidFill>
                <a:latin typeface="Trirong"/>
                <a:ea typeface="Trirong"/>
                <a:cs typeface="Trirong"/>
              </a:rPr>
              <a:t>Na studiach w Paryżu poznał myśli filozofów Oświecenia, co wpłynęło na jego postawę życiową. Z przekonania był deistą. Uważał, że kościół hamuje rozwój myśli, cywilizacji. W związku z tym </a:t>
            </a:r>
            <a:endParaRPr lang="en-US" sz="1600">
              <a:solidFill>
                <a:srgbClr val="6E6B66"/>
              </a:solidFill>
              <a:latin typeface="Trirong"/>
              <a:ea typeface="Trirong"/>
              <a:cs typeface="Trirong"/>
            </a:endParaRPr>
          </a:p>
          <a:p>
            <a:r>
              <a:rPr lang="pl-PL" sz="1600">
                <a:solidFill>
                  <a:srgbClr val="6E6B66"/>
                </a:solidFill>
                <a:latin typeface="Trirong"/>
                <a:ea typeface="Trirong"/>
                <a:cs typeface="Trirong"/>
              </a:rPr>
              <a:t>Kościuszko postulował całkowity rozdział kościoła od państwa.</a:t>
            </a:r>
            <a:endParaRPr lang="en-US" sz="1600">
              <a:solidFill>
                <a:srgbClr val="6E6B66"/>
              </a:solidFill>
              <a:latin typeface="Trirong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B0A8139-B9A0-4614-A8D7-46E1208CD1D2}"/>
              </a:ext>
            </a:extLst>
          </p:cNvPr>
          <p:cNvSpPr txBox="1"/>
          <p:nvPr/>
        </p:nvSpPr>
        <p:spPr>
          <a:xfrm>
            <a:off x="202367" y="3662598"/>
            <a:ext cx="1151244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F2911"/>
                </a:solidFill>
                <a:latin typeface="Montserrat"/>
              </a:rPr>
              <a:t>-</a:t>
            </a:r>
            <a:r>
              <a:rPr lang="en-US" sz="1600">
                <a:solidFill>
                  <a:srgbClr val="2F2911"/>
                </a:solidFill>
                <a:latin typeface="Montserrat"/>
              </a:rPr>
              <a:t>Przyjaciel Indian</a:t>
            </a:r>
          </a:p>
          <a:p>
            <a:r>
              <a:rPr lang="en-US" sz="1600">
                <a:solidFill>
                  <a:srgbClr val="6E6B66"/>
                </a:solidFill>
                <a:latin typeface="Trirong"/>
              </a:rPr>
              <a:t>Przebywając w Ameryce spotkał się z wodzem indiańskim z plemienia Ottawa Małym Żółwiem</a:t>
            </a:r>
            <a:r>
              <a:rPr lang="en-US" sz="1600" b="1">
                <a:solidFill>
                  <a:srgbClr val="2F2911"/>
                </a:solidFill>
                <a:latin typeface="inherit"/>
              </a:rPr>
              <a:t>.</a:t>
            </a:r>
            <a:r>
              <a:rPr lang="en-US" sz="1600">
                <a:solidFill>
                  <a:srgbClr val="6E6B66"/>
                </a:solidFill>
                <a:latin typeface="Trirong"/>
              </a:rPr>
              <a:t> Dostał od niego tomahawk, natomiast w zamian </a:t>
            </a:r>
            <a:r>
              <a:rPr lang="en-US" sz="1600" dirty="0">
                <a:solidFill>
                  <a:srgbClr val="6E6B66"/>
                </a:solidFill>
                <a:latin typeface="Trirong"/>
              </a:rPr>
              <a:t>podarował dwa pistolety oraz okulary,</a:t>
            </a:r>
          </a:p>
          <a:p>
            <a:r>
              <a:rPr lang="en-US" sz="2400">
                <a:solidFill>
                  <a:srgbClr val="2F2911"/>
                </a:solidFill>
                <a:latin typeface="Montserrat"/>
              </a:rPr>
              <a:t>-</a:t>
            </a:r>
            <a:r>
              <a:rPr lang="en-US" sz="1600">
                <a:solidFill>
                  <a:srgbClr val="2F2911"/>
                </a:solidFill>
                <a:latin typeface="Montserrat"/>
              </a:rPr>
              <a:t>Kościuszko a Żydzi</a:t>
            </a:r>
            <a:endParaRPr lang="en-US" sz="1600" dirty="0">
              <a:solidFill>
                <a:srgbClr val="6E6B66"/>
              </a:solidFill>
              <a:latin typeface="Trirong"/>
            </a:endParaRPr>
          </a:p>
          <a:p>
            <a:r>
              <a:rPr lang="en-US" sz="1600">
                <a:solidFill>
                  <a:srgbClr val="6E6B66"/>
                </a:solidFill>
                <a:latin typeface="Trirong"/>
              </a:rPr>
              <a:t>Przede wszystkim Kościuszko był za równouprawnieniem. Widział w Żydach pełnoprawnych obywateli.  Dzięki niemu powstał pierwszy w PolscePułk Lekkokonny Starozakonny, na czele którego stanął Berek Joselewicz w randze pułkownika.</a:t>
            </a:r>
          </a:p>
          <a:p>
            <a:endParaRPr lang="en-US" sz="1600" dirty="0">
              <a:solidFill>
                <a:srgbClr val="6E6B66"/>
              </a:solidFill>
              <a:latin typeface="Trirong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A7AC06E-EBE0-44A5-9F0A-828F63684C5B}"/>
              </a:ext>
            </a:extLst>
          </p:cNvPr>
          <p:cNvSpPr txBox="1"/>
          <p:nvPr/>
        </p:nvSpPr>
        <p:spPr>
          <a:xfrm>
            <a:off x="277319" y="5498892"/>
            <a:ext cx="95512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2F2911"/>
                </a:solidFill>
                <a:latin typeface="Montserrat"/>
              </a:rPr>
              <a:t>-</a:t>
            </a:r>
            <a:r>
              <a:rPr lang="en-US" sz="1600">
                <a:solidFill>
                  <a:srgbClr val="2F2911"/>
                </a:solidFill>
                <a:latin typeface="Montserrat"/>
              </a:rPr>
              <a:t>Przeciwnik niewolnictwa</a:t>
            </a:r>
          </a:p>
          <a:p>
            <a:r>
              <a:rPr lang="en-US" sz="1600">
                <a:solidFill>
                  <a:srgbClr val="6E6B66"/>
                </a:solidFill>
                <a:latin typeface="Trirong"/>
              </a:rPr>
              <a:t>Ponadto był zdecydowanymprzeciwnikiem niewolnictwa.Swojego czarnoskórego ordynansa Agrippę Hulla </a:t>
            </a:r>
            <a:r>
              <a:rPr lang="en-US" sz="1600" dirty="0">
                <a:solidFill>
                  <a:srgbClr val="6E6B66"/>
                </a:solidFill>
                <a:latin typeface="Trirong"/>
              </a:rPr>
              <a:t>traktował jak równego sobie. Opowiadał się za zniesieniem niewolnictwa i godnym wynagradzaniem Murzynów pracujących na plantacjach.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90F16B8-9481-42FD-88E6-DC131C90EC6D}"/>
              </a:ext>
            </a:extLst>
          </p:cNvPr>
          <p:cNvSpPr txBox="1"/>
          <p:nvPr/>
        </p:nvSpPr>
        <p:spPr>
          <a:xfrm>
            <a:off x="2363449" y="302302"/>
            <a:ext cx="680303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2F2911"/>
                </a:solidFill>
                <a:latin typeface="Montserrat"/>
              </a:rPr>
              <a:t> Ciekawostki o Tadeuszu Kościuszce</a:t>
            </a:r>
          </a:p>
        </p:txBody>
      </p:sp>
      <p:pic>
        <p:nvPicPr>
          <p:cNvPr id="14" name="Obraz 17" descr="Obraz zawierający tekst, książka, stare&#10;&#10;Opis wygenerowany automatycznie">
            <a:extLst>
              <a:ext uri="{FF2B5EF4-FFF2-40B4-BE49-F238E27FC236}">
                <a16:creationId xmlns:a16="http://schemas.microsoft.com/office/drawing/2014/main" id="{2AF25461-34FB-4E76-B12F-00E39326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755" y="5501794"/>
            <a:ext cx="1895168" cy="132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1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0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716C278-E5C4-4A38-A976-2AC9BB305D8B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Tadeusz Kościuszko jest patronem szkoły do której chodzę</a:t>
            </a:r>
          </a:p>
        </p:txBody>
      </p:sp>
      <p:pic>
        <p:nvPicPr>
          <p:cNvPr id="4" name="Obraz 4" descr="Obraz zawierający zewnętrzne, budynek, dom, zaparkowane&#10;&#10;Opis wygenerowany automatycznie">
            <a:extLst>
              <a:ext uri="{FF2B5EF4-FFF2-40B4-BE49-F238E27FC236}">
                <a16:creationId xmlns:a16="http://schemas.microsoft.com/office/drawing/2014/main" id="{D47C0FC2-B9CE-4CFF-B001-7D28AA3383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" r="4967" b="2"/>
          <a:stretch/>
        </p:blipFill>
        <p:spPr>
          <a:xfrm>
            <a:off x="317635" y="321733"/>
            <a:ext cx="4160452" cy="2222497"/>
          </a:xfrm>
          <a:prstGeom prst="rect">
            <a:avLst/>
          </a:prstGeom>
        </p:spPr>
      </p:pic>
      <p:cxnSp>
        <p:nvCxnSpPr>
          <p:cNvPr id="48" name="Straight Connector 1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budynek, trawa, zewnętrzne, dom&#10;&#10;Opis wygenerowany automatycznie">
            <a:extLst>
              <a:ext uri="{FF2B5EF4-FFF2-40B4-BE49-F238E27FC236}">
                <a16:creationId xmlns:a16="http://schemas.microsoft.com/office/drawing/2014/main" id="{ADDC30B5-BA05-4601-93DD-0A87B1656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69" r="32320" b="1"/>
          <a:stretch/>
        </p:blipFill>
        <p:spPr>
          <a:xfrm>
            <a:off x="317635" y="2705099"/>
            <a:ext cx="4160452" cy="3831167"/>
          </a:xfrm>
          <a:prstGeom prst="rect">
            <a:avLst/>
          </a:prstGeom>
        </p:spPr>
      </p:pic>
      <p:pic>
        <p:nvPicPr>
          <p:cNvPr id="2" name="Obraz 2">
            <a:extLst>
              <a:ext uri="{FF2B5EF4-FFF2-40B4-BE49-F238E27FC236}">
                <a16:creationId xmlns:a16="http://schemas.microsoft.com/office/drawing/2014/main" id="{1D923478-4A9C-402C-BE16-7FE9E87E0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8" r="4176" b="2"/>
          <a:stretch/>
        </p:blipFill>
        <p:spPr>
          <a:xfrm>
            <a:off x="4638675" y="299364"/>
            <a:ext cx="2775313" cy="3008188"/>
          </a:xfrm>
          <a:prstGeom prst="rect">
            <a:avLst/>
          </a:prstGeom>
        </p:spPr>
      </p:pic>
      <p:pic>
        <p:nvPicPr>
          <p:cNvPr id="3" name="Obraz 3" descr="Obraz zawierający drzewo, trawa, zewnętrzne, budynek&#10;&#10;Opis wygenerowany automatycznie">
            <a:extLst>
              <a:ext uri="{FF2B5EF4-FFF2-40B4-BE49-F238E27FC236}">
                <a16:creationId xmlns:a16="http://schemas.microsoft.com/office/drawing/2014/main" id="{4FCBA713-1095-4E93-8F32-EDBC02370B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67" r="20040" b="-1"/>
          <a:stretch/>
        </p:blipFill>
        <p:spPr>
          <a:xfrm>
            <a:off x="7574805" y="299363"/>
            <a:ext cx="4308687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5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35706F8-8E0A-4BCD-A48D-7D768873474C}"/>
              </a:ext>
            </a:extLst>
          </p:cNvPr>
          <p:cNvSpPr txBox="1"/>
          <p:nvPr/>
        </p:nvSpPr>
        <p:spPr>
          <a:xfrm>
            <a:off x="533401" y="644013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/>
              <a:t>Źródła: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841A0F4-66F0-4903-AA05-699BEC271022}"/>
              </a:ext>
            </a:extLst>
          </p:cNvPr>
          <p:cNvSpPr txBox="1"/>
          <p:nvPr/>
        </p:nvSpPr>
        <p:spPr>
          <a:xfrm>
            <a:off x="484240" y="1664109"/>
            <a:ext cx="74258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https://historia.uwazamrze.pl/artykul/924778/przelom-pod-saratoga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26E9C8-DEAB-43C3-BA7E-414B92010688}"/>
              </a:ext>
            </a:extLst>
          </p:cNvPr>
          <p:cNvSpPr txBox="1"/>
          <p:nvPr/>
        </p:nvSpPr>
        <p:spPr>
          <a:xfrm>
            <a:off x="484240" y="2032819"/>
            <a:ext cx="90481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https://upload.wikimedia.org/wikipedia/commons/2/2b/AmericanRevolutionaryWarMon.jpg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5D0FBB7-B890-47A6-B83F-08BD1D50AB1D}"/>
              </a:ext>
            </a:extLst>
          </p:cNvPr>
          <p:cNvSpPr txBox="1"/>
          <p:nvPr/>
        </p:nvSpPr>
        <p:spPr>
          <a:xfrm>
            <a:off x="484240" y="2401529"/>
            <a:ext cx="10141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https://wiadomosci.onet.pl/kraj/tadeusz-kosciuszko-zyciorys-i-kariera-wojskowa-bohatera/ssk6z7b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342CE42-5169-4A13-B67A-12FCE06F1780}"/>
              </a:ext>
            </a:extLst>
          </p:cNvPr>
          <p:cNvSpPr txBox="1"/>
          <p:nvPr/>
        </p:nvSpPr>
        <p:spPr>
          <a:xfrm>
            <a:off x="484239" y="2770240"/>
            <a:ext cx="67375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https://dzieje.pl/postacie/tadeusz-kosciuszko-1746-1817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175966A-12AB-42A6-BE00-E6D6B33EA61E}"/>
              </a:ext>
            </a:extLst>
          </p:cNvPr>
          <p:cNvSpPr txBox="1"/>
          <p:nvPr/>
        </p:nvSpPr>
        <p:spPr>
          <a:xfrm>
            <a:off x="484240" y="3138948"/>
            <a:ext cx="6934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https://pl.wikipedia.org/wiki/Tadeusz_Ko%C5%9Bciuszko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DBF4FAF-8B4B-40A3-85AB-AF66A839592F}"/>
              </a:ext>
            </a:extLst>
          </p:cNvPr>
          <p:cNvSpPr txBox="1"/>
          <p:nvPr/>
        </p:nvSpPr>
        <p:spPr>
          <a:xfrm>
            <a:off x="484239" y="3507658"/>
            <a:ext cx="81632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https://ciekawostkihistoryczne.pl/leksykon/tadeusz-kosciuszko-1746-1817/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A48E669-B4DE-40BD-82EE-2B653EC49316}"/>
              </a:ext>
            </a:extLst>
          </p:cNvPr>
          <p:cNvSpPr txBox="1"/>
          <p:nvPr/>
        </p:nvSpPr>
        <p:spPr>
          <a:xfrm>
            <a:off x="484239" y="3876367"/>
            <a:ext cx="77945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https://zyciorysy.info/tadeusz-kosciuszko/#Krotki-zyciorys-Tadeusza-Kosciuszki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FD7644B-B612-497E-8500-FACF83F3B641}"/>
              </a:ext>
            </a:extLst>
          </p:cNvPr>
          <p:cNvSpPr txBox="1"/>
          <p:nvPr/>
        </p:nvSpPr>
        <p:spPr>
          <a:xfrm>
            <a:off x="484238" y="4245077"/>
            <a:ext cx="8163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https://www.google.com/search?q=zdj%C4%99cia+Tadeusza+Ko%C5%9Bciuszki&amp;tbm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468C6F7-7E37-46E2-BA9B-A7F9E140BF64}"/>
              </a:ext>
            </a:extLst>
          </p:cNvPr>
          <p:cNvSpPr txBox="1"/>
          <p:nvPr/>
        </p:nvSpPr>
        <p:spPr>
          <a:xfrm>
            <a:off x="484239" y="4613787"/>
            <a:ext cx="94537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https://www.polityka.pl/pomocnikhistoryczny/1702202,1,ameryka-druga-ojczyzna-kosciuszki.read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377BB1A-5DAC-4E91-AEE7-A7835FACEEC4}"/>
              </a:ext>
            </a:extLst>
          </p:cNvPr>
          <p:cNvSpPr txBox="1"/>
          <p:nvPr/>
        </p:nvSpPr>
        <p:spPr>
          <a:xfrm>
            <a:off x="484240" y="4982497"/>
            <a:ext cx="109162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https://www.google.com/search?q=zdj%C4%99cie+Napoleona&amp;source=lnms&amp;tbm=isch&amp;biw=1593&amp;bih=722#imgrc=QMdZBnf8lHD7TM&amp;imgdii=Vxs0IxmwGghhgM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46410AE-54C7-4086-8071-267C227467E3}"/>
              </a:ext>
            </a:extLst>
          </p:cNvPr>
          <p:cNvSpPr txBox="1"/>
          <p:nvPr/>
        </p:nvSpPr>
        <p:spPr>
          <a:xfrm>
            <a:off x="484239" y="5633885"/>
            <a:ext cx="111374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https://www.google.com/search?q=zdj%C4%99cie+Napoleona&amp;source=lnms&amp;tbm=isch&amp;biw=1593&amp;bih=722#imgrc=QMdZBnf8lHD7TM&amp;imgdii=Vxs0IxmwGghhgM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C0F3E3F-27F6-413C-B9C4-CC6D7B5E3784}"/>
              </a:ext>
            </a:extLst>
          </p:cNvPr>
          <p:cNvSpPr txBox="1"/>
          <p:nvPr/>
        </p:nvSpPr>
        <p:spPr>
          <a:xfrm>
            <a:off x="484239" y="1344561"/>
            <a:ext cx="81263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https://www.wycieczki-krakow.com.pl/12-ciekawostek-o-tadeuszu-kosciuszce/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7CAFDBD-F632-4C44-8FB6-68724341EB56}"/>
              </a:ext>
            </a:extLst>
          </p:cNvPr>
          <p:cNvSpPr txBox="1"/>
          <p:nvPr/>
        </p:nvSpPr>
        <p:spPr>
          <a:xfrm>
            <a:off x="484239" y="6211529"/>
            <a:ext cx="103263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https://www.google.com/search?q=patronem+szko%C5%82y+podstawowej+w++Rymaniu&amp;source=lnms&amp;tbm=isch&amp;biw=1593&amp;bih=779</a:t>
            </a:r>
          </a:p>
        </p:txBody>
      </p:sp>
    </p:spTree>
    <p:extLst>
      <p:ext uri="{BB962C8B-B14F-4D97-AF65-F5344CB8AC3E}">
        <p14:creationId xmlns:p14="http://schemas.microsoft.com/office/powerpoint/2010/main" val="15074707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Tadeusz Kościuszko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516</cp:revision>
  <dcterms:created xsi:type="dcterms:W3CDTF">2021-03-17T13:51:38Z</dcterms:created>
  <dcterms:modified xsi:type="dcterms:W3CDTF">2021-03-18T19:17:02Z</dcterms:modified>
</cp:coreProperties>
</file>